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58" r:id="rId4"/>
    <p:sldId id="257" r:id="rId5"/>
    <p:sldId id="261" r:id="rId6"/>
    <p:sldId id="263" r:id="rId7"/>
    <p:sldId id="264" r:id="rId8"/>
    <p:sldId id="265" r:id="rId9"/>
    <p:sldId id="266" r:id="rId10"/>
    <p:sldId id="268" r:id="rId11"/>
  </p:sldIdLst>
  <p:sldSz cx="9144000" cy="6858000" type="screen4x3"/>
  <p:notesSz cx="6881813" cy="100028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2" d="100"/>
          <a:sy n="122" d="100"/>
        </p:scale>
        <p:origin x="-131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CB058F3D-51E0-43B0-93CA-D5740AEF129A}" type="datetimeFigureOut">
              <a:rPr lang="hu-HU" smtClean="0"/>
              <a:t>2016.09.28.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A1E180A6-4853-4730-AE97-7E0ED24322F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6360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CE15D0E8-3787-40D3-A7F1-A4C5718F9502}" type="datetimeFigureOut">
              <a:rPr lang="hu-HU" smtClean="0"/>
              <a:t>2016.09.28.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8182" y="4751348"/>
            <a:ext cx="5505450" cy="450127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98102" y="9500960"/>
            <a:ext cx="2982119" cy="500142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E0DE87FE-24CA-4A0D-AE1D-1310043F183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9911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E87FE-24CA-4A0D-AE1D-1310043F1837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7422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3544-454A-4860-BB46-2BFC11F98729}" type="datetime1">
              <a:rPr lang="hu-HU" smtClean="0"/>
              <a:t>2016.09.28.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MZMSZ - MZTSZ tanévindító konferencia</a:t>
            </a:r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5145-4BA0-4BAA-B8CE-B4B9801364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F63CC-30B8-4F05-A9A3-484C65D27559}" type="datetime1">
              <a:rPr lang="hu-HU" smtClean="0"/>
              <a:t>2016.09.28.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MZMSZ - MZTSZ tanévindító konferencia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5145-4BA0-4BAA-B8CE-B4B9801364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EC88F-9961-4924-93E2-8FBC32ED644B}" type="datetime1">
              <a:rPr lang="hu-HU" smtClean="0"/>
              <a:t>2016.09.28.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MZMSZ - MZTSZ tanévindító konferencia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5145-4BA0-4BAA-B8CE-B4B9801364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8FA10-ECC7-48D5-A049-649A4227C8F8}" type="datetime1">
              <a:rPr lang="hu-HU" smtClean="0"/>
              <a:t>2016.09.28.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MZMSZ - MZTSZ tanévindító konferencia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5145-4BA0-4BAA-B8CE-B4B9801364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CCC39-CD9C-485A-99BA-FE8ED3C7BE32}" type="datetime1">
              <a:rPr lang="hu-HU" smtClean="0"/>
              <a:t>2016.09.28.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MZMSZ - MZTSZ tanévindító konferencia</a:t>
            </a: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5145-4BA0-4BAA-B8CE-B4B9801364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B6AB9-8389-467F-8255-F2AA4E0C9736}" type="datetime1">
              <a:rPr lang="hu-HU" smtClean="0"/>
              <a:t>2016.09.28.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MZMSZ - MZTSZ tanévindító konferencia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5145-4BA0-4BAA-B8CE-B4B9801364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406D-56F6-4EA9-BE94-5FA43A4D07C7}" type="datetime1">
              <a:rPr lang="hu-HU" smtClean="0"/>
              <a:t>2016.09.28.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MZMSZ - MZTSZ tanévindító konferencia</a:t>
            </a: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5145-4BA0-4BAA-B8CE-B4B9801364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9B50-5471-4ACF-AF55-AFC311A2D633}" type="datetime1">
              <a:rPr lang="hu-HU" smtClean="0"/>
              <a:t>2016.09.28.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MZMSZ - MZTSZ tanévindító konferencia</a:t>
            </a: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5145-4BA0-4BAA-B8CE-B4B9801364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0B36-D2F9-43D0-98AE-B56039F28CC1}" type="datetime1">
              <a:rPr lang="hu-HU" smtClean="0"/>
              <a:t>2016.09.28.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MZMSZ - MZTSZ tanévindító konferencia</a:t>
            </a: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5145-4BA0-4BAA-B8CE-B4B9801364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0AD7C-DE67-484E-973A-565DC270EAFA}" type="datetime1">
              <a:rPr lang="hu-HU" smtClean="0"/>
              <a:t>2016.09.28.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MZMSZ - MZTSZ tanévindító konferencia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05145-4BA0-4BAA-B8CE-B4B9801364D9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C8BCF-7CA9-438B-9324-4FFC532ED4FE}" type="datetime1">
              <a:rPr lang="hu-HU" smtClean="0"/>
              <a:t>2016.09.28.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MZMSZ - MZTSZ tanévindító konferencia</a:t>
            </a: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505145-4BA0-4BAA-B8CE-B4B9801364D9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4680F9-15C2-4EFB-BE25-9D9C37D8A127}" type="datetime1">
              <a:rPr lang="hu-HU" smtClean="0"/>
              <a:t>2016.09.28.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hu-HU" smtClean="0"/>
              <a:t>MZMSZ - MZTSZ tanévindító konferencia</a:t>
            </a:r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505145-4BA0-4BAA-B8CE-B4B9801364D9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2016-17. </a:t>
            </a:r>
            <a:r>
              <a:rPr lang="hu-HU" dirty="0" smtClean="0"/>
              <a:t>tanév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Változások és feladatok az alapfokú művészetoktatási intézményekben</a:t>
            </a:r>
            <a:endParaRPr lang="hu-HU" dirty="0"/>
          </a:p>
        </p:txBody>
      </p:sp>
      <p:pic>
        <p:nvPicPr>
          <p:cNvPr id="4" name="Picture 2" descr="nyitomontaz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22" y="5445224"/>
            <a:ext cx="849694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60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100" y="404664"/>
            <a:ext cx="8305800" cy="1428768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>
                <a:latin typeface="+mn-lt"/>
              </a:rPr>
              <a:t>Magyar Zeneiskolák és Művészeti Iskolák Szövetsége</a:t>
            </a:r>
            <a:endParaRPr lang="hu-HU" sz="4000" dirty="0">
              <a:latin typeface="+mn-lt"/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2661643" y="6237312"/>
            <a:ext cx="3352800" cy="268139"/>
          </a:xfrm>
        </p:spPr>
        <p:txBody>
          <a:bodyPr/>
          <a:lstStyle/>
          <a:p>
            <a:r>
              <a:rPr lang="hu-HU" dirty="0" smtClean="0"/>
              <a:t>MZMSZ - MZTSZ tanévindító konferencia</a:t>
            </a:r>
            <a:endParaRPr lang="hu-HU" dirty="0"/>
          </a:p>
        </p:txBody>
      </p:sp>
      <p:pic>
        <p:nvPicPr>
          <p:cNvPr id="1026" name="Picture 2" descr="nyitomontaz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1"/>
            <a:ext cx="849694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2969891" y="2209974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err="1" smtClean="0">
                <a:solidFill>
                  <a:schemeClr val="bg1"/>
                </a:solidFill>
              </a:rPr>
              <a:t>www.mzmsz.hu</a:t>
            </a:r>
            <a:endParaRPr lang="hu-HU" sz="2400" dirty="0">
              <a:solidFill>
                <a:schemeClr val="bg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45837" y="3140968"/>
            <a:ext cx="84969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 smtClean="0">
                <a:solidFill>
                  <a:schemeClr val="tx2"/>
                </a:solidFill>
              </a:rPr>
              <a:t>Magyar Zene- és Táncművészek Szakszervezete</a:t>
            </a:r>
            <a:endParaRPr lang="hu-HU" sz="4000" dirty="0">
              <a:solidFill>
                <a:schemeClr val="tx2"/>
              </a:solidFill>
            </a:endParaRPr>
          </a:p>
        </p:txBody>
      </p:sp>
      <p:pic>
        <p:nvPicPr>
          <p:cNvPr id="1028" name="Picture 4" descr="mztsz.h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739" y="4680431"/>
            <a:ext cx="3178570" cy="119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zövegdoboz 5"/>
          <p:cNvSpPr txBox="1"/>
          <p:nvPr/>
        </p:nvSpPr>
        <p:spPr>
          <a:xfrm>
            <a:off x="4932040" y="5047547"/>
            <a:ext cx="2952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www.mztsz.hu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8393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866360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>
                <a:latin typeface="+mn-lt"/>
              </a:rPr>
              <a:t>JOGSZABÁLYVÁLTOZÁSOK</a:t>
            </a:r>
            <a:endParaRPr lang="hu-HU" sz="4000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b="1" i="1" dirty="0" smtClean="0">
                <a:solidFill>
                  <a:schemeClr val="tx2"/>
                </a:solidFill>
              </a:rPr>
              <a:t>2011. évi CXC. törvény a nemzeti </a:t>
            </a:r>
            <a:r>
              <a:rPr lang="hu-HU" b="1" i="1" dirty="0" smtClean="0">
                <a:solidFill>
                  <a:schemeClr val="tx2"/>
                </a:solidFill>
              </a:rPr>
              <a:t>köznevelésről</a:t>
            </a:r>
            <a:endParaRPr lang="hu-HU" b="1" i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dirty="0" smtClean="0"/>
              <a:t>- Az iskolai </a:t>
            </a:r>
            <a:r>
              <a:rPr lang="hu-HU" dirty="0" smtClean="0"/>
              <a:t>csoportok alsó létszáma  </a:t>
            </a:r>
            <a:r>
              <a:rPr lang="hu-HU" i="1" dirty="0" smtClean="0"/>
              <a:t>részben változott</a:t>
            </a:r>
            <a:r>
              <a:rPr lang="hu-HU" dirty="0" smtClean="0"/>
              <a:t>, de közvetlenül nem érint </a:t>
            </a:r>
            <a:r>
              <a:rPr lang="hu-HU" dirty="0" smtClean="0"/>
              <a:t>bennünket</a:t>
            </a:r>
            <a:r>
              <a:rPr lang="hu-HU" dirty="0" smtClean="0"/>
              <a:t>, iskoláinkban </a:t>
            </a:r>
            <a:r>
              <a:rPr lang="hu-HU" i="1" dirty="0" smtClean="0"/>
              <a:t>változatlan a szabályozás.</a:t>
            </a:r>
            <a:endParaRPr lang="hu-HU" i="1" dirty="0" smtClean="0"/>
          </a:p>
          <a:p>
            <a:pPr marL="0" indent="0">
              <a:buNone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- Változott az </a:t>
            </a:r>
            <a:r>
              <a:rPr lang="hu-HU" i="1" dirty="0" smtClean="0"/>
              <a:t>üzemi </a:t>
            </a:r>
            <a:r>
              <a:rPr lang="hu-HU" i="1" dirty="0" smtClean="0"/>
              <a:t>baleset </a:t>
            </a:r>
            <a:r>
              <a:rPr lang="hu-HU" i="1" dirty="0" smtClean="0"/>
              <a:t>egyes eseti meghatározása</a:t>
            </a:r>
            <a:r>
              <a:rPr lang="hu-HU" dirty="0" smtClean="0"/>
              <a:t>. </a:t>
            </a:r>
            <a:r>
              <a:rPr lang="hu-HU" dirty="0" smtClean="0"/>
              <a:t>(szakértők, szaktanácsadók munkavégzése </a:t>
            </a:r>
            <a:r>
              <a:rPr lang="hu-HU" dirty="0" smtClean="0"/>
              <a:t>során, külső helyszínen is érvényesül a szabály) 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- </a:t>
            </a:r>
            <a:r>
              <a:rPr lang="hu-HU" i="1" dirty="0" smtClean="0"/>
              <a:t>F</a:t>
            </a:r>
            <a:r>
              <a:rPr lang="hu-HU" i="1" dirty="0" smtClean="0"/>
              <a:t>enntartói intézményátadás </a:t>
            </a:r>
            <a:r>
              <a:rPr lang="hu-HU" dirty="0" smtClean="0"/>
              <a:t>(államiból nem államiba) február végig kezdeményezhető, </a:t>
            </a:r>
            <a:r>
              <a:rPr lang="hu-HU" dirty="0" smtClean="0"/>
              <a:t>az intézményi átszervezésről </a:t>
            </a:r>
            <a:r>
              <a:rPr lang="hu-HU" dirty="0" smtClean="0"/>
              <a:t>május </a:t>
            </a:r>
            <a:r>
              <a:rPr lang="hu-HU" dirty="0" smtClean="0"/>
              <a:t>végéig hozható döntés.</a:t>
            </a:r>
            <a:endParaRPr lang="hu-HU" dirty="0" smtClean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99792" y="6381328"/>
            <a:ext cx="3352800" cy="268139"/>
          </a:xfrm>
        </p:spPr>
        <p:txBody>
          <a:bodyPr/>
          <a:lstStyle/>
          <a:p>
            <a:r>
              <a:rPr lang="hu-HU" dirty="0" smtClean="0"/>
              <a:t>MZMSZ - MZTSZ tanévindító konferencia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880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>
                <a:latin typeface="+mn-lt"/>
              </a:rPr>
              <a:t>20/2012. (VIII.31.) EMMI rendelet</a:t>
            </a:r>
            <a:endParaRPr lang="hu-HU" sz="4000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5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u-HU" u="sng" dirty="0" smtClean="0"/>
              <a:t>MUNKATERV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r>
              <a:rPr lang="hu-HU" dirty="0" smtClean="0"/>
              <a:t>	- </a:t>
            </a:r>
            <a:r>
              <a:rPr lang="hu-HU" dirty="0" smtClean="0"/>
              <a:t>a munkatervbe </a:t>
            </a:r>
            <a:r>
              <a:rPr lang="hu-HU" dirty="0" smtClean="0"/>
              <a:t>beemelésre került </a:t>
            </a:r>
            <a:r>
              <a:rPr lang="hu-HU" dirty="0" smtClean="0"/>
              <a:t>az iskolai kórus </a:t>
            </a:r>
            <a:r>
              <a:rPr lang="hu-HU" dirty="0" smtClean="0"/>
              <a:t>védelme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- </a:t>
            </a:r>
            <a:r>
              <a:rPr lang="hu-HU" dirty="0" smtClean="0"/>
              <a:t>Házirend </a:t>
            </a:r>
            <a:r>
              <a:rPr lang="hu-HU" dirty="0" err="1" smtClean="0"/>
              <a:t>v.s</a:t>
            </a:r>
            <a:r>
              <a:rPr lang="hu-HU" dirty="0" smtClean="0"/>
              <a:t>. térítési díj szabályozása: az állami fenntartású intézményekben </a:t>
            </a:r>
            <a:r>
              <a:rPr lang="hu-HU" dirty="0" smtClean="0"/>
              <a:t>	NEM </a:t>
            </a:r>
            <a:r>
              <a:rPr lang="hu-HU" dirty="0" smtClean="0"/>
              <a:t>itt történik (be-, ill. visszafizetés, </a:t>
            </a:r>
            <a:r>
              <a:rPr lang="hu-HU" dirty="0" smtClean="0"/>
              <a:t>tanulói alkotások)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- </a:t>
            </a:r>
            <a:r>
              <a:rPr lang="hu-HU" dirty="0"/>
              <a:t>éves önértékelési terv a munkaterv </a:t>
            </a:r>
            <a:r>
              <a:rPr lang="hu-HU" dirty="0" smtClean="0"/>
              <a:t>része (melléklet)</a:t>
            </a:r>
          </a:p>
          <a:p>
            <a:pPr marL="0" indent="0">
              <a:buNone/>
            </a:pPr>
            <a:r>
              <a:rPr lang="hu-HU" u="sng" dirty="0" smtClean="0"/>
              <a:t>KÖZÖSSÉGI SZOLGÁLAT: </a:t>
            </a:r>
          </a:p>
          <a:p>
            <a:pPr marL="0" indent="0">
              <a:buNone/>
            </a:pPr>
            <a:r>
              <a:rPr lang="hu-HU" dirty="0" smtClean="0"/>
              <a:t>	- </a:t>
            </a:r>
            <a:r>
              <a:rPr lang="hu-HU" dirty="0" smtClean="0"/>
              <a:t>pontosítása </a:t>
            </a:r>
            <a:r>
              <a:rPr lang="hu-HU" dirty="0" smtClean="0"/>
              <a:t>(ha befogadunk, hány óra számolható </a:t>
            </a:r>
            <a:r>
              <a:rPr lang="hu-HU" dirty="0" smtClean="0"/>
              <a:t>el, szerződést kell kötni) 	ld.: 133.§. (4), (7), (8) e),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u="sng" dirty="0" smtClean="0"/>
              <a:t>ÖNÉRTÉKELÉS</a:t>
            </a:r>
            <a:r>
              <a:rPr lang="hu-HU" u="sng" dirty="0" smtClean="0"/>
              <a:t>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- </a:t>
            </a:r>
            <a:r>
              <a:rPr lang="hu-HU" dirty="0" smtClean="0"/>
              <a:t>ötévente, ütemezetten minden </a:t>
            </a:r>
            <a:r>
              <a:rPr lang="hu-HU" dirty="0" smtClean="0"/>
              <a:t>pedagógus: nem változott, kötelezettség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- </a:t>
            </a:r>
            <a:r>
              <a:rPr lang="hu-HU" dirty="0" smtClean="0"/>
              <a:t>intézményi </a:t>
            </a:r>
            <a:r>
              <a:rPr lang="hu-HU" dirty="0" smtClean="0"/>
              <a:t>önértékelés: ötévente egyszer (ha tanfelügyelet kerül elrendelésre, 	akkor előtte min. 15 nappal)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- </a:t>
            </a:r>
            <a:r>
              <a:rPr lang="hu-HU" dirty="0" smtClean="0"/>
              <a:t>vezetői önértékelés (2. és 4. év</a:t>
            </a:r>
            <a:r>
              <a:rPr lang="hu-HU" dirty="0" smtClean="0"/>
              <a:t>)</a:t>
            </a:r>
          </a:p>
          <a:p>
            <a:pPr marL="0" indent="0">
              <a:buNone/>
            </a:pPr>
            <a:r>
              <a:rPr lang="hu-HU" dirty="0" smtClean="0"/>
              <a:t>	- </a:t>
            </a:r>
            <a:r>
              <a:rPr lang="hu-HU" i="1" u="sng" dirty="0" smtClean="0"/>
              <a:t>Honnan kaphatunk segítséget? </a:t>
            </a:r>
            <a:r>
              <a:rPr lang="hu-HU" dirty="0" smtClean="0"/>
              <a:t>(MZMSZ, OH-POK, e-mail, tapasztalatok 	megosztása, környezetünkben dolgozó szakértők, stb.)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u="sng" dirty="0" smtClean="0"/>
              <a:t>TANFELÜGYELET</a:t>
            </a:r>
            <a:r>
              <a:rPr lang="hu-HU" u="sng" dirty="0" smtClean="0"/>
              <a:t>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- </a:t>
            </a:r>
            <a:r>
              <a:rPr lang="hu-HU" dirty="0" smtClean="0"/>
              <a:t>a minősítést követő 3 éven belül nem kerül rá sor</a:t>
            </a:r>
          </a:p>
          <a:p>
            <a:pPr marL="0" indent="0">
              <a:buNone/>
            </a:pPr>
            <a:r>
              <a:rPr lang="hu-HU" dirty="0" smtClean="0"/>
              <a:t>	- </a:t>
            </a:r>
            <a:r>
              <a:rPr lang="hu-HU" dirty="0" smtClean="0"/>
              <a:t>vezetői: a ciklus 2. és 4. évében igen!</a:t>
            </a:r>
            <a:br>
              <a:rPr lang="hu-HU" dirty="0" smtClean="0"/>
            </a:br>
            <a:r>
              <a:rPr lang="hu-HU" u="sng" dirty="0" smtClean="0"/>
              <a:t>ISKOLÁINK NEVE: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- zeneiskola-alapfokú művészeti iskola, stb. [123.§., 124.§. (2)], szakmai 	alapdokumentum szerint kell változtatni, amikor lehetőség nyílik rá 	(kezdeményeztük és kezdeményezzük)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3352800" cy="293117"/>
          </a:xfrm>
        </p:spPr>
        <p:txBody>
          <a:bodyPr/>
          <a:lstStyle/>
          <a:p>
            <a:r>
              <a:rPr lang="hu-HU" dirty="0" smtClean="0"/>
              <a:t>MZMSZ - MZTSZ tanévindító konferencia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258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50336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>
                <a:latin typeface="+mn-lt"/>
              </a:rPr>
              <a:t>326/2013. (VIII.30.) Kormányrendelet</a:t>
            </a:r>
            <a:endParaRPr lang="hu-HU" sz="4000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Változtak a </a:t>
            </a:r>
            <a:r>
              <a:rPr lang="hu-HU" i="1" dirty="0" smtClean="0"/>
              <a:t>Kutató és Mestertanári pályázatra </a:t>
            </a:r>
            <a:r>
              <a:rPr lang="hu-HU" dirty="0" smtClean="0"/>
              <a:t>vonatkozó szabályok (</a:t>
            </a:r>
            <a:r>
              <a:rPr lang="hu-HU" i="1" dirty="0" smtClean="0"/>
              <a:t>jelentkezés, program végrehajtása, intézményi </a:t>
            </a:r>
            <a:r>
              <a:rPr lang="hu-HU" i="1" dirty="0" smtClean="0"/>
              <a:t>ellenőrzése – ld. OH honlapja</a:t>
            </a:r>
            <a:r>
              <a:rPr lang="hu-HU" dirty="0" smtClean="0"/>
              <a:t>)</a:t>
            </a:r>
            <a:br>
              <a:rPr lang="hu-HU" dirty="0" smtClean="0"/>
            </a:br>
            <a:endParaRPr lang="hu-HU" dirty="0" smtClean="0"/>
          </a:p>
          <a:p>
            <a:r>
              <a:rPr lang="hu-HU" i="1" dirty="0" smtClean="0"/>
              <a:t>NOKS munkakörben pedagógus végzettséggel</a:t>
            </a:r>
            <a:r>
              <a:rPr lang="hu-HU" dirty="0" smtClean="0"/>
              <a:t>…</a:t>
            </a:r>
          </a:p>
          <a:p>
            <a:pPr marL="0" indent="0">
              <a:buNone/>
            </a:pPr>
            <a:r>
              <a:rPr lang="hu-HU" dirty="0" smtClean="0"/>
              <a:t>	- </a:t>
            </a:r>
            <a:r>
              <a:rPr lang="hu-HU" dirty="0" smtClean="0"/>
              <a:t>helyi értékelési mintaszabályzat (meg kell alkotni!)</a:t>
            </a:r>
            <a:br>
              <a:rPr lang="hu-HU" dirty="0" smtClean="0"/>
            </a:br>
            <a:r>
              <a:rPr lang="hu-HU" dirty="0" smtClean="0"/>
              <a:t>	- </a:t>
            </a:r>
            <a:r>
              <a:rPr lang="hu-HU" dirty="0" smtClean="0"/>
              <a:t>hospitálás, ill. </a:t>
            </a:r>
            <a:r>
              <a:rPr lang="hu-HU" dirty="0" smtClean="0"/>
              <a:t>lehetősége</a:t>
            </a:r>
            <a:br>
              <a:rPr lang="hu-HU" dirty="0" smtClean="0"/>
            </a:br>
            <a:endParaRPr lang="hu-HU" dirty="0" smtClean="0"/>
          </a:p>
          <a:p>
            <a:r>
              <a:rPr lang="hu-HU" i="1" dirty="0" smtClean="0"/>
              <a:t>Minősítő vizsgára történő </a:t>
            </a:r>
            <a:r>
              <a:rPr lang="hu-HU" i="1" dirty="0" smtClean="0"/>
              <a:t>jelentkezés határideje</a:t>
            </a:r>
            <a:r>
              <a:rPr lang="hu-HU" dirty="0" smtClean="0"/>
              <a:t>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	- miniszteri tájékoztató: február végéig (nem változott!)</a:t>
            </a:r>
            <a:br>
              <a:rPr lang="hu-HU" dirty="0" smtClean="0"/>
            </a:br>
            <a:r>
              <a:rPr lang="hu-HU" dirty="0" smtClean="0"/>
              <a:t>	- </a:t>
            </a:r>
            <a:r>
              <a:rPr lang="hu-HU" dirty="0" smtClean="0"/>
              <a:t>önkéntes jelentkezés: </a:t>
            </a:r>
            <a:r>
              <a:rPr lang="hu-HU" u="sng" dirty="0" smtClean="0"/>
              <a:t>március végéig</a:t>
            </a:r>
            <a:r>
              <a:rPr lang="hu-HU" dirty="0" smtClean="0"/>
              <a:t>, </a:t>
            </a:r>
            <a:br>
              <a:rPr lang="hu-HU" dirty="0" smtClean="0"/>
            </a:br>
            <a:r>
              <a:rPr lang="hu-HU" dirty="0" smtClean="0"/>
              <a:t>	- kötelező jelentkezés: </a:t>
            </a:r>
            <a:r>
              <a:rPr lang="hu-HU" u="sng" dirty="0" smtClean="0"/>
              <a:t>április végéig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	- </a:t>
            </a:r>
            <a:r>
              <a:rPr lang="hu-HU" dirty="0" smtClean="0"/>
              <a:t>intézményvezetői feladat és felelősség </a:t>
            </a:r>
            <a:r>
              <a:rPr lang="hu-HU" u="sng" dirty="0" smtClean="0"/>
              <a:t>is</a:t>
            </a:r>
            <a:r>
              <a:rPr lang="hu-HU" dirty="0" smtClean="0"/>
              <a:t>!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- portfólió feltöltése: NOVEMBER 25-IG! [11.A.§. (1)] </a:t>
            </a:r>
          </a:p>
          <a:p>
            <a:r>
              <a:rPr lang="hu-HU" dirty="0" smtClean="0"/>
              <a:t>- előtte 45 nappal nyílik </a:t>
            </a:r>
            <a:r>
              <a:rPr lang="hu-HU" dirty="0"/>
              <a:t>meg [11.A.§. (</a:t>
            </a:r>
            <a:r>
              <a:rPr lang="hu-HU" dirty="0" smtClean="0"/>
              <a:t>1.a)] 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3352800" cy="268139"/>
          </a:xfrm>
        </p:spPr>
        <p:txBody>
          <a:bodyPr/>
          <a:lstStyle/>
          <a:p>
            <a:r>
              <a:rPr lang="hu-HU" dirty="0" smtClean="0"/>
              <a:t>MZMSZ - MZTSZ tanévindító konferencia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35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6360"/>
          </a:xfrm>
        </p:spPr>
        <p:txBody>
          <a:bodyPr>
            <a:noAutofit/>
          </a:bodyPr>
          <a:lstStyle/>
          <a:p>
            <a:pPr algn="ctr"/>
            <a:r>
              <a:rPr lang="hu-HU" sz="3200" dirty="0" smtClean="0">
                <a:latin typeface="+mn-lt"/>
              </a:rPr>
              <a:t>Pedagógusok munkaidő beosztása, órakedvezmények és számításuk</a:t>
            </a:r>
            <a:endParaRPr lang="hu-HU" sz="3200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txBody>
          <a:bodyPr>
            <a:noAutofit/>
          </a:bodyPr>
          <a:lstStyle/>
          <a:p>
            <a:r>
              <a:rPr lang="hu-HU" sz="2000" dirty="0" smtClean="0"/>
              <a:t>17.§. (1) (1.a.) (2) pontjai részben változtak, különösen fontos a feladatok elosztásának tervezése 24-26 óra között, 26-32 óra </a:t>
            </a:r>
            <a:r>
              <a:rPr lang="hu-HU" sz="2000" dirty="0" smtClean="0"/>
              <a:t>között!</a:t>
            </a:r>
          </a:p>
          <a:p>
            <a:r>
              <a:rPr lang="hu-HU" sz="2000" dirty="0" smtClean="0"/>
              <a:t>17</a:t>
            </a:r>
            <a:r>
              <a:rPr lang="hu-HU" sz="2000" dirty="0" smtClean="0"/>
              <a:t>.§. (3) – törlésre került a kötelező benntartózkodás, de a korábbi rendelkezés 2. mondata megmaradt</a:t>
            </a:r>
            <a:r>
              <a:rPr lang="hu-HU" sz="2000" dirty="0" smtClean="0"/>
              <a:t>!</a:t>
            </a:r>
          </a:p>
          <a:p>
            <a:r>
              <a:rPr lang="hu-HU" sz="2000" dirty="0" smtClean="0"/>
              <a:t>(</a:t>
            </a:r>
            <a:r>
              <a:rPr lang="hu-HU" sz="2000" dirty="0" smtClean="0"/>
              <a:t>7) az intézményvezető </a:t>
            </a:r>
            <a:r>
              <a:rPr lang="hu-HU" sz="2000" dirty="0"/>
              <a:t>á</a:t>
            </a:r>
            <a:r>
              <a:rPr lang="hu-HU" sz="2000" dirty="0" smtClean="0"/>
              <a:t>ltal </a:t>
            </a:r>
            <a:r>
              <a:rPr lang="hu-HU" sz="2000" dirty="0" smtClean="0"/>
              <a:t>működtetett munkaidő-nyilvántartásra vonatkozó bekezdés </a:t>
            </a:r>
            <a:r>
              <a:rPr lang="hu-HU" sz="2000" i="1" dirty="0" smtClean="0"/>
              <a:t>törlésre került</a:t>
            </a:r>
            <a:r>
              <a:rPr lang="hu-HU" sz="2000" dirty="0" smtClean="0"/>
              <a:t>,</a:t>
            </a:r>
            <a:br>
              <a:rPr lang="hu-HU" sz="2000" dirty="0" smtClean="0"/>
            </a:br>
            <a:r>
              <a:rPr lang="hu-HU" sz="2000" dirty="0" smtClean="0"/>
              <a:t>- </a:t>
            </a:r>
            <a:r>
              <a:rPr lang="hu-HU" sz="2000" dirty="0"/>
              <a:t>A</a:t>
            </a:r>
            <a:r>
              <a:rPr lang="hu-HU" sz="2000" dirty="0" smtClean="0"/>
              <a:t> munkaidő eltöltését a Munka tv könyve alapján továbbra is igazolni kell! </a:t>
            </a:r>
            <a:r>
              <a:rPr lang="hu-HU" sz="2000" dirty="0" smtClean="0"/>
              <a:t>Mt. </a:t>
            </a:r>
            <a:r>
              <a:rPr lang="hu-HU" sz="2000" dirty="0" smtClean="0"/>
              <a:t>134.§ (1)-(3), jogszabályi </a:t>
            </a:r>
            <a:r>
              <a:rPr lang="hu-HU" sz="2000" i="1" u="sng" dirty="0" smtClean="0"/>
              <a:t>formai megkötése </a:t>
            </a:r>
            <a:r>
              <a:rPr lang="hu-HU" sz="2000" i="1" u="sng" dirty="0" smtClean="0"/>
              <a:t>jelenleg nincs</a:t>
            </a:r>
            <a:r>
              <a:rPr lang="hu-HU" sz="2000" dirty="0" smtClean="0"/>
              <a:t>.</a:t>
            </a:r>
            <a:endParaRPr lang="hu-HU" sz="2000" dirty="0"/>
          </a:p>
          <a:p>
            <a:r>
              <a:rPr lang="hu-HU" sz="2000" dirty="0" smtClean="0"/>
              <a:t>Ideiglenes </a:t>
            </a:r>
            <a:r>
              <a:rPr lang="hu-HU" sz="2000" dirty="0" err="1" smtClean="0"/>
              <a:t>Ped</a:t>
            </a:r>
            <a:r>
              <a:rPr lang="hu-HU" sz="2000" dirty="0" smtClean="0"/>
              <a:t>. </a:t>
            </a:r>
            <a:r>
              <a:rPr lang="hu-HU" sz="2000" dirty="0" err="1" smtClean="0"/>
              <a:t>II-be</a:t>
            </a:r>
            <a:r>
              <a:rPr lang="hu-HU" sz="2000" dirty="0" smtClean="0"/>
              <a:t> soroltak (2015.01.01.) automatikus véglegesítése újabb minősítés nélkül megtörténik[36.§. (2)], 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- </a:t>
            </a:r>
            <a:r>
              <a:rPr lang="hu-HU" sz="2000" i="1" u="sng" dirty="0" smtClean="0"/>
              <a:t>kivéve:</a:t>
            </a:r>
            <a:r>
              <a:rPr lang="hu-HU" sz="2000" dirty="0" smtClean="0"/>
              <a:t> aki jelentkezett </a:t>
            </a:r>
            <a:r>
              <a:rPr lang="hu-HU" sz="2000" dirty="0" smtClean="0"/>
              <a:t>minősítésre és minősítő vizsgája sikertelenül zárult, feltéve, hogy legkésőbb 2019-ben sem szerzi meg a sikeres minősítést,</a:t>
            </a:r>
          </a:p>
          <a:p>
            <a:r>
              <a:rPr lang="hu-HU" sz="2000" dirty="0"/>
              <a:t>2016.09.01-jén az öregségi nyugdíj előtt 7 évvel </a:t>
            </a:r>
            <a:r>
              <a:rPr lang="hu-HU" sz="2000" dirty="0" smtClean="0"/>
              <a:t>állók, vagy öregségi nyugdíjra </a:t>
            </a:r>
            <a:r>
              <a:rPr lang="hu-HU" sz="2000" dirty="0" smtClean="0"/>
              <a:t>jogosultak</a:t>
            </a:r>
            <a:r>
              <a:rPr lang="hu-HU" sz="2000" dirty="0" smtClean="0"/>
              <a:t>, 217.01.01-jén </a:t>
            </a:r>
            <a:r>
              <a:rPr lang="hu-HU" sz="2000" dirty="0" err="1" smtClean="0"/>
              <a:t>Ped</a:t>
            </a:r>
            <a:r>
              <a:rPr lang="hu-HU" sz="2000" dirty="0" smtClean="0"/>
              <a:t>. </a:t>
            </a:r>
            <a:r>
              <a:rPr lang="hu-HU" sz="2000" dirty="0" err="1" smtClean="0"/>
              <a:t>II.-be</a:t>
            </a:r>
            <a:r>
              <a:rPr lang="hu-HU" sz="2000" dirty="0" smtClean="0"/>
              <a:t> sorolandók [39.K. §]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MZMSZ - MZTSZ tanévindító konferencia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496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78328"/>
          </a:xfrm>
        </p:spPr>
        <p:txBody>
          <a:bodyPr>
            <a:noAutofit/>
          </a:bodyPr>
          <a:lstStyle/>
          <a:p>
            <a:pPr algn="ctr"/>
            <a:r>
              <a:rPr lang="hu-HU" sz="3000" dirty="0" smtClean="0">
                <a:latin typeface="+mn-lt"/>
              </a:rPr>
              <a:t>MMM </a:t>
            </a:r>
            <a:r>
              <a:rPr lang="hu-HU" sz="3000" dirty="0" smtClean="0">
                <a:latin typeface="+mn-lt"/>
              </a:rPr>
              <a:t>= Ma </a:t>
            </a:r>
            <a:r>
              <a:rPr lang="hu-HU" sz="3000" dirty="0">
                <a:latin typeface="+mn-lt"/>
              </a:rPr>
              <a:t>M</a:t>
            </a:r>
            <a:r>
              <a:rPr lang="hu-HU" sz="3000" dirty="0" smtClean="0">
                <a:latin typeface="+mn-lt"/>
              </a:rPr>
              <a:t>ég </a:t>
            </a:r>
            <a:r>
              <a:rPr lang="hu-HU" sz="3000" dirty="0" smtClean="0">
                <a:latin typeface="+mn-lt"/>
              </a:rPr>
              <a:t>M</a:t>
            </a:r>
            <a:r>
              <a:rPr lang="hu-HU" sz="3000" dirty="0" smtClean="0">
                <a:latin typeface="+mn-lt"/>
              </a:rPr>
              <a:t>egoldatlan?</a:t>
            </a:r>
            <a:endParaRPr lang="hu-HU" sz="3000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 lnSpcReduction="10000"/>
          </a:bodyPr>
          <a:lstStyle/>
          <a:p>
            <a:r>
              <a:rPr lang="hu-HU" u="sng" dirty="0" smtClean="0"/>
              <a:t>Osztályfőnöki/tanulócsoport vezetői pótlék</a:t>
            </a:r>
            <a:r>
              <a:rPr lang="hu-HU" dirty="0"/>
              <a:t>: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2200" dirty="0" smtClean="0"/>
              <a:t>[</a:t>
            </a:r>
            <a:r>
              <a:rPr lang="hu-HU" sz="2200" dirty="0"/>
              <a:t>326/2013. (VIII.30.) </a:t>
            </a:r>
            <a:r>
              <a:rPr lang="hu-HU" sz="2200" dirty="0" smtClean="0"/>
              <a:t>Korm. r</a:t>
            </a:r>
            <a:r>
              <a:rPr lang="hu-HU" sz="2200" dirty="0"/>
              <a:t>. </a:t>
            </a:r>
            <a:r>
              <a:rPr lang="hu-HU" sz="2200" dirty="0" smtClean="0"/>
              <a:t>16.§. (2)]</a:t>
            </a:r>
            <a:br>
              <a:rPr lang="hu-HU" sz="2200" dirty="0" smtClean="0"/>
            </a:br>
            <a:r>
              <a:rPr lang="hu-HU" dirty="0" smtClean="0"/>
              <a:t>- </a:t>
            </a:r>
            <a:r>
              <a:rPr lang="hu-HU" dirty="0" smtClean="0"/>
              <a:t>nem változott a R. szövege, </a:t>
            </a:r>
            <a:r>
              <a:rPr lang="hu-HU" i="1" dirty="0" smtClean="0"/>
              <a:t>közeli megoldás</a:t>
            </a:r>
            <a:r>
              <a:rPr lang="hu-HU" dirty="0" smtClean="0"/>
              <a:t>?</a:t>
            </a:r>
            <a:endParaRPr lang="hu-HU" dirty="0"/>
          </a:p>
          <a:p>
            <a:r>
              <a:rPr lang="hu-HU" u="sng" dirty="0" smtClean="0"/>
              <a:t>Vezető-helyettesi pótlékok: </a:t>
            </a:r>
          </a:p>
          <a:p>
            <a:r>
              <a:rPr lang="hu-HU" sz="2200" dirty="0" smtClean="0"/>
              <a:t>[326/2013. (VIII.30.) </a:t>
            </a:r>
            <a:r>
              <a:rPr lang="hu-HU" sz="2200" dirty="0" smtClean="0"/>
              <a:t>Korm. r</a:t>
            </a:r>
            <a:r>
              <a:rPr lang="hu-HU" sz="2200" dirty="0" smtClean="0"/>
              <a:t>. (16.§. (4)]</a:t>
            </a:r>
            <a:br>
              <a:rPr lang="hu-HU" sz="2200" dirty="0" smtClean="0"/>
            </a:br>
            <a:r>
              <a:rPr lang="hu-HU" dirty="0" smtClean="0"/>
              <a:t>- minimumon tartás a jogszabálytól </a:t>
            </a:r>
            <a:r>
              <a:rPr lang="hu-HU" dirty="0" smtClean="0"/>
              <a:t>eltérően?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- intézményvezetői pótlék </a:t>
            </a:r>
            <a:r>
              <a:rPr lang="hu-HU" dirty="0" smtClean="0"/>
              <a:t>szabályozása? (kinevező kezében)</a:t>
            </a:r>
            <a:endParaRPr lang="hu-HU" dirty="0" smtClean="0"/>
          </a:p>
          <a:p>
            <a:r>
              <a:rPr lang="hu-HU" u="sng" dirty="0" smtClean="0"/>
              <a:t>Térítési díjak </a:t>
            </a:r>
            <a:r>
              <a:rPr lang="hu-HU" dirty="0" smtClean="0"/>
              <a:t>meghatározása: </a:t>
            </a:r>
            <a:r>
              <a:rPr lang="hu-HU" sz="2200" dirty="0" smtClean="0"/>
              <a:t>[229/2012. (VIII.28.) </a:t>
            </a:r>
            <a:r>
              <a:rPr lang="hu-HU" sz="2200" dirty="0" smtClean="0"/>
              <a:t>Korm. R.]</a:t>
            </a:r>
            <a:r>
              <a:rPr lang="hu-HU" sz="2200" dirty="0" smtClean="0"/>
              <a:t/>
            </a:r>
            <a:br>
              <a:rPr lang="hu-HU" sz="2200" dirty="0" smtClean="0"/>
            </a:br>
            <a:r>
              <a:rPr lang="hu-HU" dirty="0" smtClean="0"/>
              <a:t>- a következő tanévre remélünk eredményt (egyszerűsítés), most van hatályos szabályozás</a:t>
            </a:r>
          </a:p>
          <a:p>
            <a:r>
              <a:rPr lang="hu-HU" u="sng" dirty="0" smtClean="0"/>
              <a:t>16 óráig beosztott közös tanítványok: </a:t>
            </a:r>
            <a:r>
              <a:rPr lang="hu-HU" sz="2200" u="sng" dirty="0" smtClean="0"/>
              <a:t>[</a:t>
            </a:r>
            <a:r>
              <a:rPr lang="hu-HU" sz="2200" u="sng" dirty="0" err="1" smtClean="0"/>
              <a:t>Nkt</a:t>
            </a:r>
            <a:r>
              <a:rPr lang="hu-HU" sz="2200" u="sng" dirty="0" smtClean="0"/>
              <a:t>. 26.§. (2)]</a:t>
            </a:r>
            <a:br>
              <a:rPr lang="hu-HU" sz="2200" u="sng" dirty="0" smtClean="0"/>
            </a:br>
            <a:r>
              <a:rPr lang="hu-HU" dirty="0" smtClean="0"/>
              <a:t>- folyamatos javaslatok, kérések, minisztériumi szinten is, helyi alkuk </a:t>
            </a:r>
            <a:r>
              <a:rPr lang="hu-HU" dirty="0" smtClean="0"/>
              <a:t>problémái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27784" y="6381328"/>
            <a:ext cx="3352800" cy="268139"/>
          </a:xfrm>
        </p:spPr>
        <p:txBody>
          <a:bodyPr/>
          <a:lstStyle/>
          <a:p>
            <a:r>
              <a:rPr lang="hu-HU" dirty="0" smtClean="0"/>
              <a:t>MZMSZ - MZTSZ tanévindító konferencia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803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54968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>
                <a:latin typeface="+mn-lt"/>
              </a:rPr>
              <a:t>Tantárgyfelosztás, KRÉTA</a:t>
            </a:r>
            <a:endParaRPr lang="hu-HU" sz="4000" dirty="0">
              <a:latin typeface="+mn-lt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r>
              <a:rPr lang="hu-HU" u="sng" dirty="0" smtClean="0"/>
              <a:t>SZABÁLYOZÁS</a:t>
            </a:r>
            <a:r>
              <a:rPr lang="hu-HU" dirty="0" smtClean="0"/>
              <a:t>: 20/2012. (VIII.31.) EMMI R. 105.§.</a:t>
            </a:r>
            <a:br>
              <a:rPr lang="hu-HU" dirty="0" smtClean="0"/>
            </a:br>
            <a:r>
              <a:rPr lang="hu-HU" dirty="0" smtClean="0"/>
              <a:t>- tartalmaznia kell a felsoroltakat, tartalmi megkötése van, nem formai!</a:t>
            </a:r>
            <a:br>
              <a:rPr lang="hu-HU" dirty="0" smtClean="0"/>
            </a:br>
            <a:r>
              <a:rPr lang="hu-HU" dirty="0" smtClean="0"/>
              <a:t>- a fenntartónak – változatlanul – augusztus 15-ig kell megküldeni, jóváhagyás céljából</a:t>
            </a:r>
            <a:br>
              <a:rPr lang="hu-HU" dirty="0" smtClean="0"/>
            </a:br>
            <a:r>
              <a:rPr lang="hu-HU" dirty="0" smtClean="0"/>
              <a:t>- a TTF belső tartalma változhat, ha változik a feladatellátás, de a folyamatos kapcsolat a fenntartóval szükséges.</a:t>
            </a:r>
          </a:p>
          <a:p>
            <a:r>
              <a:rPr lang="hu-HU" u="sng" dirty="0" smtClean="0"/>
              <a:t>KRÉTA: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- Ma még nem az </a:t>
            </a:r>
            <a:r>
              <a:rPr lang="hu-HU" dirty="0" err="1" smtClean="0"/>
              <a:t>AMI-ra</a:t>
            </a:r>
            <a:r>
              <a:rPr lang="hu-HU" dirty="0" smtClean="0"/>
              <a:t> optimalizált, javasolt a világos, legegyszerűbb megoldások alkalmazása.</a:t>
            </a:r>
            <a:br>
              <a:rPr lang="hu-HU" dirty="0" smtClean="0"/>
            </a:br>
            <a:r>
              <a:rPr lang="hu-HU" dirty="0" smtClean="0"/>
              <a:t>- Fejlesztési szándék van, ehhez kora ősszel fórumot szervezünk, gyűjtsük a kérdéseket, javaslatokat.</a:t>
            </a:r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2699792" y="6381328"/>
            <a:ext cx="3352800" cy="268139"/>
          </a:xfrm>
        </p:spPr>
        <p:txBody>
          <a:bodyPr/>
          <a:lstStyle/>
          <a:p>
            <a:r>
              <a:rPr lang="hu-HU" dirty="0" smtClean="0"/>
              <a:t>MZMSZ - MZTSZ tanévindító konferencia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234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>
                <a:latin typeface="+mn-lt"/>
              </a:rPr>
              <a:t>KIR személyi nyilvántartó és KRÉTA</a:t>
            </a:r>
            <a:endParaRPr lang="hu-HU" sz="4000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r>
              <a:rPr lang="hu-HU" i="1" dirty="0" smtClean="0"/>
              <a:t>Kapcsolat a két rendszer között: </a:t>
            </a:r>
            <a:r>
              <a:rPr lang="hu-HU" dirty="0" smtClean="0"/>
              <a:t>kifejezett cél, egy adatbevitel és folyamatos karbantartás legyen</a:t>
            </a:r>
          </a:p>
          <a:p>
            <a:r>
              <a:rPr lang="hu-HU" dirty="0" smtClean="0"/>
              <a:t>Sokkal </a:t>
            </a:r>
            <a:r>
              <a:rPr lang="hu-HU" i="1" dirty="0" smtClean="0"/>
              <a:t>több adatot </a:t>
            </a:r>
            <a:r>
              <a:rPr lang="hu-HU" dirty="0" smtClean="0"/>
              <a:t>kell bevinnünk a </a:t>
            </a:r>
            <a:r>
              <a:rPr lang="hu-HU" dirty="0" err="1" smtClean="0"/>
              <a:t>KIR-be</a:t>
            </a:r>
            <a:r>
              <a:rPr lang="hu-HU" dirty="0" smtClean="0"/>
              <a:t>, mint korábban, ezeket folyamatosan aktualizálni KELL.</a:t>
            </a:r>
          </a:p>
          <a:p>
            <a:r>
              <a:rPr lang="hu-HU" i="1" dirty="0" smtClean="0"/>
              <a:t>A fenntartó </a:t>
            </a:r>
            <a:r>
              <a:rPr lang="hu-HU" dirty="0" smtClean="0"/>
              <a:t>eddig is láthatta a bevitt adatokat, ill. a TTF esetében csak a fenntartó zárhatta le, nyithatta meg. </a:t>
            </a:r>
          </a:p>
          <a:p>
            <a:r>
              <a:rPr lang="hu-HU" dirty="0" smtClean="0"/>
              <a:t>Valós adatokért az </a:t>
            </a:r>
            <a:r>
              <a:rPr lang="hu-HU" i="1" dirty="0" smtClean="0"/>
              <a:t>intézmény vezetője </a:t>
            </a:r>
            <a:r>
              <a:rPr lang="hu-HU" dirty="0" smtClean="0"/>
              <a:t>felelősséggel tartozik.</a:t>
            </a:r>
          </a:p>
          <a:p>
            <a:r>
              <a:rPr lang="hu-HU" i="1" dirty="0" smtClean="0"/>
              <a:t>Költségvetési kihatásai </a:t>
            </a:r>
            <a:r>
              <a:rPr lang="hu-HU" dirty="0" smtClean="0"/>
              <a:t>vannak, lesznek. (feladatmennyiség, álláshelyekhez tartozó bértömeg, adott pedagógus részletes feladatellátása stb.)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3352800" cy="268139"/>
          </a:xfrm>
        </p:spPr>
        <p:txBody>
          <a:bodyPr/>
          <a:lstStyle/>
          <a:p>
            <a:r>
              <a:rPr lang="hu-HU" dirty="0" smtClean="0"/>
              <a:t>MZMSZ - MZTSZ tanévindító konferencia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9167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4352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>
                <a:latin typeface="+mn-lt"/>
              </a:rPr>
              <a:t>Közelgő feladat: átadás/átvétel</a:t>
            </a:r>
            <a:endParaRPr lang="hu-HU" sz="4000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i="1" u="sng" dirty="0" smtClean="0"/>
              <a:t>Átadás-átvétel, vagyongazdálkodásba vétel:</a:t>
            </a:r>
          </a:p>
          <a:p>
            <a:pPr marL="0" indent="0">
              <a:buNone/>
            </a:pPr>
            <a:r>
              <a:rPr lang="hu-HU" dirty="0" smtClean="0"/>
              <a:t>Tankerületi központok és a működtetők készítik elő és döntenek. Segítsük a folyamatot, ne csak kövessük az eseményeket!</a:t>
            </a:r>
          </a:p>
          <a:p>
            <a:pPr marL="0" indent="0">
              <a:buNone/>
            </a:pPr>
            <a:r>
              <a:rPr lang="hu-HU" dirty="0" smtClean="0"/>
              <a:t> 	- leltár pontossága, aktualitása</a:t>
            </a:r>
            <a:br>
              <a:rPr lang="hu-HU" dirty="0" smtClean="0"/>
            </a:br>
            <a:r>
              <a:rPr lang="hu-HU" dirty="0" smtClean="0"/>
              <a:t>	- épület üzemeltetési sajátosságai</a:t>
            </a:r>
            <a:br>
              <a:rPr lang="hu-HU" dirty="0" smtClean="0"/>
            </a:br>
            <a:r>
              <a:rPr lang="hu-HU" dirty="0" smtClean="0"/>
              <a:t>	- saját alkalmazottal, kiszervezve, eddigi 	feladatellátóval szerződést kötve…</a:t>
            </a:r>
          </a:p>
          <a:p>
            <a:pPr marL="0" indent="0">
              <a:buNone/>
            </a:pPr>
            <a:r>
              <a:rPr lang="hu-HU" i="1" u="sng" dirty="0" smtClean="0"/>
              <a:t>2017. évi költségvetés tervezése:</a:t>
            </a:r>
            <a:r>
              <a:rPr lang="hu-HU" dirty="0" smtClean="0"/>
              <a:t> </a:t>
            </a:r>
            <a:br>
              <a:rPr lang="hu-HU" dirty="0" smtClean="0"/>
            </a:br>
            <a:r>
              <a:rPr lang="hu-HU" dirty="0" smtClean="0"/>
              <a:t>	- az általunk szolgáltatott adatok és a fenntartónál 	meglévő adatok alapján történik </a:t>
            </a:r>
            <a:br>
              <a:rPr lang="hu-HU" dirty="0" smtClean="0"/>
            </a:br>
            <a:r>
              <a:rPr lang="hu-HU" dirty="0" smtClean="0"/>
              <a:t>	- előre készüljünk rá (hasonlóan a 2013. előtti 	évekhez, legyen adatunk, elképzelésünk)</a:t>
            </a: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2699792" y="6309320"/>
            <a:ext cx="3352800" cy="268139"/>
          </a:xfrm>
        </p:spPr>
        <p:txBody>
          <a:bodyPr/>
          <a:lstStyle/>
          <a:p>
            <a:r>
              <a:rPr lang="hu-HU" dirty="0" smtClean="0"/>
              <a:t>MZMSZ - MZTSZ tanévindító konferencia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181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327</Words>
  <Application>Microsoft Office PowerPoint</Application>
  <PresentationFormat>Diavetítés a képernyőre (4:3 oldalarány)</PresentationFormat>
  <Paragraphs>62</Paragraphs>
  <Slides>10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Áramlás</vt:lpstr>
      <vt:lpstr>2016-17. tanév</vt:lpstr>
      <vt:lpstr>JOGSZABÁLYVÁLTOZÁSOK</vt:lpstr>
      <vt:lpstr>20/2012. (VIII.31.) EMMI rendelet</vt:lpstr>
      <vt:lpstr>326/2013. (VIII.30.) Kormányrendelet</vt:lpstr>
      <vt:lpstr>Pedagógusok munkaidő beosztása, órakedvezmények és számításuk</vt:lpstr>
      <vt:lpstr>MMM = Ma Még Megoldatlan?</vt:lpstr>
      <vt:lpstr>Tantárgyfelosztás, KRÉTA</vt:lpstr>
      <vt:lpstr>KIR személyi nyilvántartó és KRÉTA</vt:lpstr>
      <vt:lpstr>Közelgő feladat: átadás/átvétel</vt:lpstr>
      <vt:lpstr>Magyar Zeneiskolák és Művészeti Iskolák Szövetsége</vt:lpstr>
    </vt:vector>
  </TitlesOfParts>
  <Company>AMI és PSZK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2016-17. tanév</dc:title>
  <dc:creator>Hubay Jenő Zeneiskola</dc:creator>
  <cp:lastModifiedBy>Bokor György</cp:lastModifiedBy>
  <cp:revision>34</cp:revision>
  <cp:lastPrinted>2016-09-28T04:01:18Z</cp:lastPrinted>
  <dcterms:created xsi:type="dcterms:W3CDTF">2016-09-16T07:43:38Z</dcterms:created>
  <dcterms:modified xsi:type="dcterms:W3CDTF">2016-09-28T04:01:23Z</dcterms:modified>
</cp:coreProperties>
</file>